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58" r:id="rId2"/>
  </p:sldMasterIdLst>
  <p:notesMasterIdLst>
    <p:notesMasterId r:id="rId27"/>
  </p:notesMasterIdLst>
  <p:sldIdLst>
    <p:sldId id="279" r:id="rId3"/>
    <p:sldId id="28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83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80" r:id="rId26"/>
  </p:sldIdLst>
  <p:sldSz cx="16256000" cy="9144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等线 Light" panose="02010600030101010101" pitchFamily="2" charset="-122"/>
      <p:regular r:id="rId30"/>
    </p:embeddedFont>
    <p:embeddedFont>
      <p:font typeface="Roboto Mono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e26208c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4e26208c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4fadbefda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24fadbefd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5ea802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5ea8022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22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e26208cd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4e26208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535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5ea802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5ea8022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881edac3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881edac3e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881edac3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881edac3e_1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65ea8022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65ea80223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881edac3e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881edac3e_1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5ea802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5ea80223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5ea802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5ea80223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fadbefd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fadbefda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adbefda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24fadbef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fe37d53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24fe37d5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4e26208cd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24e26208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22f0a4318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022f0a431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4e26208c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24e26208c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2f0a4318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22f0a431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2f0a4318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022f0a43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e26208c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24e26208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e26208cd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4e26208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062" y="1070106"/>
            <a:ext cx="1437876" cy="1437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567608"/>
            <a:ext cx="16256000" cy="576393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062" y="1070106"/>
            <a:ext cx="1437876" cy="1437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567608"/>
            <a:ext cx="16256000" cy="576393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38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6256000" cy="576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23911" y="7653119"/>
            <a:ext cx="1068341" cy="1068341"/>
          </a:xfrm>
          <a:prstGeom prst="rect">
            <a:avLst/>
          </a:prstGeom>
        </p:spPr>
      </p:pic>
      <p:sp>
        <p:nvSpPr>
          <p:cNvPr id="2" name="Date Placeholder 2"/>
          <p:cNvSpPr txBox="1"/>
          <p:nvPr userDrawn="1"/>
        </p:nvSpPr>
        <p:spPr>
          <a:xfrm>
            <a:off x="10993120" y="105834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92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67608"/>
            <a:ext cx="16256000" cy="576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23911" y="417539"/>
            <a:ext cx="1068341" cy="1068341"/>
          </a:xfrm>
          <a:prstGeom prst="rect">
            <a:avLst/>
          </a:prstGeom>
        </p:spPr>
      </p:pic>
      <p:cxnSp>
        <p:nvCxnSpPr>
          <p:cNvPr id="16" name="直线连接符 15"/>
          <p:cNvCxnSpPr/>
          <p:nvPr userDrawn="1"/>
        </p:nvCxnSpPr>
        <p:spPr>
          <a:xfrm>
            <a:off x="1169980" y="1667308"/>
            <a:ext cx="7213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5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1169980" y="3775592"/>
            <a:ext cx="114731" cy="114731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9" name="椭圆 8"/>
          <p:cNvSpPr/>
          <p:nvPr userDrawn="1"/>
        </p:nvSpPr>
        <p:spPr>
          <a:xfrm>
            <a:off x="1169980" y="4282155"/>
            <a:ext cx="114731" cy="114731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12" name="椭圆 11"/>
          <p:cNvSpPr/>
          <p:nvPr userDrawn="1"/>
        </p:nvSpPr>
        <p:spPr>
          <a:xfrm>
            <a:off x="1166872" y="5937340"/>
            <a:ext cx="114731" cy="114731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13" name="椭圆 12"/>
          <p:cNvSpPr/>
          <p:nvPr userDrawn="1"/>
        </p:nvSpPr>
        <p:spPr>
          <a:xfrm>
            <a:off x="1166872" y="6443902"/>
            <a:ext cx="114731" cy="114731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23911" y="417539"/>
            <a:ext cx="1068341" cy="1068341"/>
          </a:xfrm>
          <a:prstGeom prst="rect">
            <a:avLst/>
          </a:prstGeom>
        </p:spPr>
      </p:pic>
      <p:cxnSp>
        <p:nvCxnSpPr>
          <p:cNvPr id="27" name="直线连接符 26"/>
          <p:cNvCxnSpPr/>
          <p:nvPr userDrawn="1"/>
        </p:nvCxnSpPr>
        <p:spPr>
          <a:xfrm>
            <a:off x="1169980" y="1667308"/>
            <a:ext cx="7213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567608"/>
            <a:ext cx="16256000" cy="576393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4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67608"/>
            <a:ext cx="16256000" cy="576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1" y="417539"/>
            <a:ext cx="1068341" cy="1068341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69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23911" y="417539"/>
            <a:ext cx="1068341" cy="1068341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173935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23911" y="417539"/>
            <a:ext cx="1068341" cy="1068341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7785591" y="1912735"/>
            <a:ext cx="6686757" cy="6792151"/>
          </a:xfrm>
          <a:prstGeom prst="rect">
            <a:avLst/>
          </a:prstGeom>
          <a:gradFill>
            <a:gsLst>
              <a:gs pos="0">
                <a:srgbClr val="5F3E7D"/>
              </a:gs>
              <a:gs pos="100000">
                <a:srgbClr val="222B8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16" name="矩形 15"/>
          <p:cNvSpPr/>
          <p:nvPr userDrawn="1"/>
        </p:nvSpPr>
        <p:spPr>
          <a:xfrm>
            <a:off x="1289624" y="848139"/>
            <a:ext cx="4882619" cy="5654261"/>
          </a:xfrm>
          <a:prstGeom prst="rect">
            <a:avLst/>
          </a:prstGeom>
          <a:gradFill>
            <a:gsLst>
              <a:gs pos="30000">
                <a:srgbClr val="222B89"/>
              </a:gs>
              <a:gs pos="99000">
                <a:srgbClr val="BE5F33">
                  <a:alpha val="69965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17" name="矩形 16"/>
          <p:cNvSpPr/>
          <p:nvPr userDrawn="1"/>
        </p:nvSpPr>
        <p:spPr>
          <a:xfrm>
            <a:off x="4927571" y="439112"/>
            <a:ext cx="7941436" cy="6886421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/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400473" y="8700347"/>
            <a:ext cx="5217160" cy="3987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1600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095582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363374" y="3217784"/>
            <a:ext cx="7529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  <a:latin typeface="Proxima Nova Rg" panose="02000506030000020004" pitchFamily="2" charset="0"/>
              </a:rPr>
              <a:t>Thanks</a:t>
            </a:r>
            <a:endParaRPr kumimoji="1" lang="zh-CN" altLang="en-US" sz="8000" b="1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5657203" y="4572001"/>
            <a:ext cx="4941592" cy="48683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x-none" altLang="zh-CN" sz="2133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2021-2022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</a:p>
          <a:p>
            <a:pPr algn="ctr"/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Online,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2133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87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- dark">
  <p:cSld name="Chapter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508000" y="8125011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901"/>
              </a:srgbClr>
            </a:outerShdw>
          </a:effectLst>
        </p:spPr>
      </p:cxnSp>
      <p:pic>
        <p:nvPicPr>
          <p:cNvPr id="19" name="Google Shape;19;p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8515563"/>
            <a:ext cx="492169" cy="2094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1394964" y="8569484"/>
            <a:ext cx="208127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39169" y="5272431"/>
            <a:ext cx="10698207" cy="261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5588358" y="8544083"/>
            <a:ext cx="381001" cy="28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ight Content Slide A">
  <p:cSld name="Light Content Slide A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508000" y="8125122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4705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901"/>
              </a:srgbClr>
            </a:outerShdw>
          </a:effectLst>
        </p:spPr>
      </p:cxnSp>
      <p:sp>
        <p:nvSpPr>
          <p:cNvPr id="25" name="Google Shape;25;p4"/>
          <p:cNvSpPr/>
          <p:nvPr/>
        </p:nvSpPr>
        <p:spPr>
          <a:xfrm>
            <a:off x="15410734" y="8465877"/>
            <a:ext cx="334217" cy="334217"/>
          </a:xfrm>
          <a:prstGeom prst="ellipse">
            <a:avLst/>
          </a:prstGeom>
          <a:solidFill>
            <a:srgbClr val="FF5019"/>
          </a:solidFill>
          <a:ln w="12700" cap="flat" cmpd="sng">
            <a:solidFill>
              <a:srgbClr val="FF50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E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50" y="8515563"/>
            <a:ext cx="492169" cy="209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1394964" y="8569484"/>
            <a:ext cx="208127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EB6BC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AEB6BC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4" cy="114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5483100" y="8569483"/>
            <a:ext cx="189485" cy="14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1pPr>
            <a:lvl2pPr marL="0" lvl="1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2pPr>
            <a:lvl3pPr marL="0" lvl="2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3pPr>
            <a:lvl4pPr marL="0" lvl="3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4pPr>
            <a:lvl5pPr marL="0" lvl="4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5pPr>
            <a:lvl6pPr marL="0" lvl="5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6pPr>
            <a:lvl7pPr marL="0" lvl="6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7pPr>
            <a:lvl8pPr marL="0" lvl="7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8pPr>
            <a:lvl9pPr marL="0" lvl="8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507998" y="2225749"/>
            <a:ext cx="7974030" cy="476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ight Content Slide B">
  <p:cSld name="Light Content Slide B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7563760" y="-11026"/>
            <a:ext cx="8704479" cy="8128074"/>
          </a:xfrm>
          <a:prstGeom prst="rect">
            <a:avLst/>
          </a:prstGeom>
          <a:solidFill>
            <a:schemeClr val="accent5">
              <a:alpha val="5882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508000" y="8125122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4705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901"/>
              </a:srgbClr>
            </a:outerShdw>
          </a:effectLst>
        </p:spPr>
      </p:cxnSp>
      <p:sp>
        <p:nvSpPr>
          <p:cNvPr id="34" name="Google Shape;34;p5"/>
          <p:cNvSpPr/>
          <p:nvPr/>
        </p:nvSpPr>
        <p:spPr>
          <a:xfrm>
            <a:off x="15410734" y="8465877"/>
            <a:ext cx="334217" cy="334217"/>
          </a:xfrm>
          <a:prstGeom prst="ellipse">
            <a:avLst/>
          </a:prstGeom>
          <a:solidFill>
            <a:srgbClr val="FF5019"/>
          </a:solidFill>
          <a:ln w="12700" cap="flat" cmpd="sng">
            <a:solidFill>
              <a:srgbClr val="FF50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E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50" y="8515563"/>
            <a:ext cx="492169" cy="20943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1394964" y="8569484"/>
            <a:ext cx="208127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EB6BC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AEB6BC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7139851" cy="114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07998" y="2225749"/>
            <a:ext cx="6400024" cy="476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5483100" y="8573523"/>
            <a:ext cx="189485" cy="14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1pPr>
            <a:lvl2pPr marL="0" lvl="1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2pPr>
            <a:lvl3pPr marL="0" lvl="2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3pPr>
            <a:lvl4pPr marL="0" lvl="3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4pPr>
            <a:lvl5pPr marL="0" lvl="4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5pPr>
            <a:lvl6pPr marL="0" lvl="5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6pPr>
            <a:lvl7pPr marL="0" lvl="6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7pPr>
            <a:lvl8pPr marL="0" lvl="7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8pPr>
            <a:lvl9pPr marL="0" lvl="8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Content Slide">
  <p:cSld name="Dark Content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508000" y="8125011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9411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509"/>
              </a:srgbClr>
            </a:outerShdw>
          </a:effectLst>
        </p:spPr>
      </p:cxnSp>
      <p:sp>
        <p:nvSpPr>
          <p:cNvPr id="42" name="Google Shape;42;p6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 cap="flat" cmpd="sng">
            <a:solidFill>
              <a:srgbClr val="FF50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E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50" y="8515563"/>
            <a:ext cx="492169" cy="2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1394964" y="8569484"/>
            <a:ext cx="208127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5482063" y="8571483"/>
            <a:ext cx="189485" cy="14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1pPr>
            <a:lvl2pPr marL="0" lvl="1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2pPr>
            <a:lvl3pPr marL="0" lvl="2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3pPr>
            <a:lvl4pPr marL="0" lvl="3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4pPr>
            <a:lvl5pPr marL="0" lvl="4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5pPr>
            <a:lvl6pPr marL="0" lvl="5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6pPr>
            <a:lvl7pPr marL="0" lvl="6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7pPr>
            <a:lvl8pPr marL="0" lvl="7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8pPr>
            <a:lvl9pPr marL="0" lvl="8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4" cy="114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07998" y="2225749"/>
            <a:ext cx="7974030" cy="476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Content Slide B">
  <p:cSld name="Dark Content Slide B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7"/>
          <p:cNvCxnSpPr/>
          <p:nvPr/>
        </p:nvCxnSpPr>
        <p:spPr>
          <a:xfrm>
            <a:off x="508000" y="8125011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9411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509"/>
              </a:srgbClr>
            </a:outerShdw>
          </a:effectLst>
        </p:spPr>
      </p:cxnSp>
      <p:sp>
        <p:nvSpPr>
          <p:cNvPr id="50" name="Google Shape;50;p7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 cap="flat" cmpd="sng">
            <a:solidFill>
              <a:srgbClr val="FF50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E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7" descr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50" y="8515563"/>
            <a:ext cx="492169" cy="2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1394964" y="8569484"/>
            <a:ext cx="208127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5483100" y="8560824"/>
            <a:ext cx="189485" cy="14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1pPr>
            <a:lvl2pPr marL="0" lvl="1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2pPr>
            <a:lvl3pPr marL="0" lvl="2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3pPr>
            <a:lvl4pPr marL="0" lvl="3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4pPr>
            <a:lvl5pPr marL="0" lvl="4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5pPr>
            <a:lvl6pPr marL="0" lvl="5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6pPr>
            <a:lvl7pPr marL="0" lvl="6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7pPr>
            <a:lvl8pPr marL="0" lvl="7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8pPr>
            <a:lvl9pPr marL="0" lvl="8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6961919" cy="114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7552337" y="6955"/>
            <a:ext cx="8727324" cy="8117482"/>
          </a:xfrm>
          <a:prstGeom prst="rect">
            <a:avLst/>
          </a:prstGeom>
          <a:solidFill>
            <a:schemeClr val="accent5">
              <a:alpha val="15294"/>
            </a:scheme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07998" y="2225749"/>
            <a:ext cx="6787837" cy="476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/>
          <a:lstStyle/>
          <a:p>
            <a:fld id="{ED6B8F28-10E4-FC4E-89CD-516875AE5460}" type="datetimeFigureOut">
              <a:rPr kumimoji="1" lang="zh-CN" altLang="en-US" smtClean="0"/>
              <a:t>2022/7/14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/>
          <a:lstStyle/>
          <a:p>
            <a:fld id="{661FF768-24A0-774B-A99C-BC14E79F1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" name="图片 1" descr="rust onlin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4307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3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363374" y="3217784"/>
            <a:ext cx="7529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  <a:latin typeface="Proxima Nova Rg" panose="02000506030000020004" pitchFamily="2" charset="0"/>
              </a:rPr>
              <a:t>Thanks</a:t>
            </a:r>
            <a:endParaRPr kumimoji="1" lang="zh-CN" altLang="en-US" sz="8000" b="1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5657203" y="4572001"/>
            <a:ext cx="4941592" cy="48683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x-none" altLang="zh-CN" sz="2133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2021-2022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</a:p>
          <a:p>
            <a:pPr algn="ctr"/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Online,</a:t>
            </a:r>
            <a:r>
              <a:rPr lang="zh-CN" altLang="en-US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2133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2133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2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/>
          <a:lstStyle/>
          <a:p>
            <a:fld id="{ED6B8F28-10E4-FC4E-89CD-516875AE5460}" type="datetimeFigureOut">
              <a:rPr kumimoji="1" lang="zh-CN" altLang="en-US" smtClean="0"/>
              <a:t>2022/7/14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/>
          <a:lstStyle/>
          <a:p>
            <a:fld id="{661FF768-24A0-774B-A99C-BC14E79F1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" name="图片 1" descr="rust onlin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4307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508000" y="8125011"/>
            <a:ext cx="15240000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rotWithShape="0">
              <a:srgbClr val="000000">
                <a:alpha val="34901"/>
              </a:srgbClr>
            </a:outerShdw>
          </a:effectLst>
        </p:spPr>
      </p:cxnSp>
      <p:sp>
        <p:nvSpPr>
          <p:cNvPr id="7" name="Google Shape;7;p1"/>
          <p:cNvSpPr txBox="1"/>
          <p:nvPr/>
        </p:nvSpPr>
        <p:spPr>
          <a:xfrm>
            <a:off x="2029964" y="8544083"/>
            <a:ext cx="2494992" cy="14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Tubi, proprietary and confidential</a:t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5410734" y="8465877"/>
            <a:ext cx="334217" cy="334217"/>
          </a:xfrm>
          <a:prstGeom prst="ellipse">
            <a:avLst/>
          </a:prstGeom>
          <a:solidFill>
            <a:srgbClr val="FF5019"/>
          </a:solidFill>
          <a:ln w="12700" cap="flat" cmpd="sng">
            <a:solidFill>
              <a:srgbClr val="FF50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E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4350" y="8515563"/>
            <a:ext cx="492169" cy="20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 descr="Picture 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Google Shape;93;p14"/>
          <p:cNvPicPr preferRelativeResize="0"/>
          <p:nvPr/>
        </p:nvPicPr>
        <p:blipFill rotWithShape="1">
          <a:blip r:embed="rId12">
            <a:alphaModFix/>
          </a:blip>
          <a:srcRect l="5134" t="14306" r="3754" b="14305"/>
          <a:stretch/>
        </p:blipFill>
        <p:spPr>
          <a:xfrm>
            <a:off x="4943126" y="3127176"/>
            <a:ext cx="6369863" cy="2889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12800" y="366183"/>
            <a:ext cx="14630400" cy="176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t" anchorCtr="0">
            <a:noAutofit/>
          </a:bodyPr>
          <a:lstStyle>
            <a:lvl1pPr marL="457200" marR="0" lvl="0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●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○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■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●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○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52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tenberg.org/ebooks/260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www.thirdrocktechkno.com/blog/architecture-presentation-patterns-mvc-vs-mvp-vs-mvvm/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imform.com/blog/what-is-node-j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form.com/blog/what-is-node-j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cess_(computing)" TargetMode="External"/><Relationship Id="rId3" Type="http://schemas.openxmlformats.org/officeDocument/2006/relationships/hyperlink" Target="https://en.wikipedia.org/wiki/Computing" TargetMode="External"/><Relationship Id="rId7" Type="http://schemas.openxmlformats.org/officeDocument/2006/relationships/hyperlink" Target="https://en.wikipedia.org/wiki/Hard_disk_drive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Operating_system" TargetMode="External"/><Relationship Id="rId11" Type="http://schemas.openxmlformats.org/officeDocument/2006/relationships/hyperlink" Target="https://en.wikipedia.org/wiki/System_call" TargetMode="External"/><Relationship Id="rId5" Type="http://schemas.openxmlformats.org/officeDocument/2006/relationships/hyperlink" Target="https://en.wikipedia.org/wiki/Kernel_(operating_system)" TargetMode="External"/><Relationship Id="rId10" Type="http://schemas.openxmlformats.org/officeDocument/2006/relationships/hyperlink" Target="https://en.wikipedia.org/wiki/Process_scheduling" TargetMode="External"/><Relationship Id="rId4" Type="http://schemas.openxmlformats.org/officeDocument/2006/relationships/hyperlink" Target="https://en.wikipedia.org/wiki/Computer_program" TargetMode="External"/><Relationship Id="rId9" Type="http://schemas.openxmlformats.org/officeDocument/2006/relationships/hyperlink" Target="https://en.wikipedia.org/wiki/Kernel_servi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addo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serde_v8: A common serialize/deserialize layer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How deno solved this?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2"/>
          </p:nvPr>
        </p:nvSpPr>
        <p:spPr>
          <a:xfrm>
            <a:off x="508000" y="2225750"/>
            <a:ext cx="7959600" cy="5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What ser/de approach to choose?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Does it need to be cross network?</a:t>
            </a:r>
            <a:endParaRPr sz="2800"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Could ser/de be hidden from users?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or at least make it as easy to use as possible</a:t>
            </a:r>
            <a:endParaRPr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Could the ser/de functionalities be replaceable?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e.g. JSON is too inefficient I want to switch to binary format like bincode, is that possible without caller know?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275" y="2968088"/>
            <a:ext cx="58102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An example of how deno code executes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How deno solved this?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238" y="1652238"/>
            <a:ext cx="13725525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439169" y="5272431"/>
            <a:ext cx="10698300" cy="2614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7200" dirty="0"/>
              <a:t>W</a:t>
            </a:r>
            <a:r>
              <a:rPr lang="en-US" altLang="zh-CN" sz="7200" dirty="0"/>
              <a:t>hy</a:t>
            </a:r>
            <a:r>
              <a:rPr lang="zh-CN" altLang="en-US" sz="7200" dirty="0"/>
              <a:t> </a:t>
            </a:r>
            <a:r>
              <a:rPr lang="en-US" altLang="zh-CN" sz="7200" dirty="0"/>
              <a:t>Rust?</a:t>
            </a:r>
            <a:endParaRPr sz="7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What’s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benefit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Rust?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6378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altLang="zh-CN" sz="4000" b="1" dirty="0">
                <a:solidFill>
                  <a:srgbClr val="27262E"/>
                </a:solidFill>
              </a:rPr>
              <a:t>Rust</a:t>
            </a:r>
            <a:r>
              <a:rPr lang="zh-CN" altLang="en-US" sz="4000" b="1" dirty="0">
                <a:solidFill>
                  <a:srgbClr val="27262E"/>
                </a:solidFill>
              </a:rPr>
              <a:t> </a:t>
            </a:r>
            <a:r>
              <a:rPr lang="en-US" altLang="zh-CN" sz="4000" b="1" dirty="0">
                <a:solidFill>
                  <a:srgbClr val="27262E"/>
                </a:solidFill>
              </a:rPr>
              <a:t>releases</a:t>
            </a:r>
            <a:r>
              <a:rPr lang="zh-CN" altLang="en-US" sz="4000" b="1" dirty="0">
                <a:solidFill>
                  <a:srgbClr val="27262E"/>
                </a:solidFill>
              </a:rPr>
              <a:t> </a:t>
            </a:r>
            <a:r>
              <a:rPr lang="en-US" altLang="zh-CN" sz="4000" b="1" dirty="0">
                <a:solidFill>
                  <a:srgbClr val="27262E"/>
                </a:solidFill>
              </a:rPr>
              <a:t>the</a:t>
            </a:r>
            <a:r>
              <a:rPr lang="zh-CN" altLang="en-US" sz="4000" b="1" dirty="0">
                <a:solidFill>
                  <a:srgbClr val="27262E"/>
                </a:solidFill>
              </a:rPr>
              <a:t> </a:t>
            </a:r>
            <a:r>
              <a:rPr lang="en-US" altLang="zh-CN" sz="4000" b="1" dirty="0">
                <a:solidFill>
                  <a:srgbClr val="27262E"/>
                </a:solidFill>
              </a:rPr>
              <a:t>potential</a:t>
            </a:r>
            <a:r>
              <a:rPr lang="zh-CN" altLang="en-US" sz="4000" b="1" dirty="0">
                <a:solidFill>
                  <a:srgbClr val="27262E"/>
                </a:solidFill>
              </a:rPr>
              <a:t> </a:t>
            </a:r>
            <a:endParaRPr sz="4000" b="1" dirty="0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accent5"/>
                </a:solidFill>
              </a:rPr>
              <a:t>How </a:t>
            </a:r>
            <a:r>
              <a:rPr lang="en-US" sz="2400" dirty="0" err="1">
                <a:solidFill>
                  <a:schemeClr val="accent5"/>
                </a:solidFill>
              </a:rPr>
              <a:t>deno</a:t>
            </a:r>
            <a:r>
              <a:rPr lang="en-US" sz="2400" dirty="0">
                <a:solidFill>
                  <a:schemeClr val="accent5"/>
                </a:solidFill>
              </a:rPr>
              <a:t> solved this?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508000" y="2225750"/>
            <a:ext cx="7959600" cy="5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Permission layer limits the behavior of syscall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if user didn’t “allow-net”, “op_listen” would fail</a:t>
            </a:r>
            <a:endParaRPr sz="2800"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By default, no permissions granted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meaning you can only do computational JS</a:t>
            </a:r>
            <a:endParaRPr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One could build a RBAC on top of this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admin user’s script can do read/write/net for *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standard user’s script can do read/write/net for xyz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3500" y="1704123"/>
            <a:ext cx="6253500" cy="6189235"/>
            <a:chOff x="7906750" y="2127064"/>
            <a:chExt cx="6253500" cy="6079201"/>
          </a:xfrm>
        </p:grpSpPr>
        <p:sp>
          <p:nvSpPr>
            <p:cNvPr id="138" name="Google Shape;138;p16"/>
            <p:cNvSpPr/>
            <p:nvPr/>
          </p:nvSpPr>
          <p:spPr>
            <a:xfrm>
              <a:off x="7906750" y="2127064"/>
              <a:ext cx="6253500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8261350" y="2127065"/>
              <a:ext cx="5544300" cy="60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Permissions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read: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write: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net: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NetDescriptor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env: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EnvDescriptor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run: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RunDescriptor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ffi: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FfiDescriptor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hrtime: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UnitPermission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Eq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+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 {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name: &amp;</a:t>
              </a:r>
              <a:r>
                <a:rPr lang="en-US" sz="12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'static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description: &amp;</a:t>
              </a:r>
              <a:r>
                <a:rPr lang="en-US" sz="12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'static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global_state: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PermissionState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granted_list: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HashSet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denied_list: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HashSet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prompt: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bool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PathBuf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PathBuf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NetDescriptor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Option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u16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79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439169" y="5272431"/>
            <a:ext cx="10698300" cy="2614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7200"/>
              <a:t>Learnings</a:t>
            </a:r>
            <a:endParaRPr sz="7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What do we learn from node -&gt; deno rearchitecture?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Architecture is about concepts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000" y="2085900"/>
            <a:ext cx="7823199" cy="497217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508000" y="2401625"/>
            <a:ext cx="7520700" cy="3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</a:rPr>
              <a:t>Why concepts are important?</a:t>
            </a:r>
            <a:endParaRPr sz="2500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lots of bugs are caused by “misconception”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good concepts: pipe，stream，flow，socket</a:t>
            </a:r>
            <a:endParaRPr sz="22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</a:rPr>
              <a:t>What are the core concepts in your system?</a:t>
            </a: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</a:rPr>
              <a:t>How do you define them?</a:t>
            </a: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</a:rPr>
              <a:t>What are their behaviors and restrictions?</a:t>
            </a:r>
            <a:endParaRPr sz="2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</a:rPr>
              <a:t>What are their relationships?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Architecture is about concepts (cont.)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6701225" y="7191375"/>
            <a:ext cx="20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1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txt file of war and peace</a:t>
            </a:r>
            <a:endParaRPr>
              <a:solidFill>
                <a:srgbClr val="FF5019"/>
              </a:solidFill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763" y="1804638"/>
            <a:ext cx="11334720" cy="52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Thinking in Layers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9888"/>
            <a:ext cx="4960176" cy="211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43528"/>
            <a:ext cx="4960176" cy="25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3863963" y="8528350"/>
            <a:ext cx="7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976" y="1804638"/>
            <a:ext cx="10838625" cy="631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8666300" y="851850"/>
            <a:ext cx="7437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</a:rPr>
              <a:t>All problems in computer science can be solved by another level of indirection.</a:t>
            </a:r>
            <a:r>
              <a:rPr lang="en-US" sz="2000">
                <a:solidFill>
                  <a:schemeClr val="accent1"/>
                </a:solidFill>
              </a:rPr>
              <a:t>  </a:t>
            </a:r>
            <a:r>
              <a:rPr lang="en-US">
                <a:solidFill>
                  <a:schemeClr val="lt2"/>
                </a:solidFill>
              </a:rPr>
              <a:t>- fundamental theorem of software engineering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Thinking in Layers(cont.)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508000" y="2195025"/>
            <a:ext cx="127182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Why do we need a new layer?</a:t>
            </a:r>
            <a:endParaRPr sz="25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500">
                <a:solidFill>
                  <a:schemeClr val="dk1"/>
                </a:solidFill>
              </a:rPr>
              <a:t>for security purpose? For decoupling purpose? For separation of concerns? etc.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How to define layers?</a:t>
            </a:r>
            <a:endParaRPr sz="25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500">
                <a:solidFill>
                  <a:schemeClr val="dk1"/>
                </a:solidFill>
              </a:rPr>
              <a:t>get the concept right, then start with the interface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How many layers do we need?</a:t>
            </a:r>
            <a:endParaRPr sz="25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500">
                <a:solidFill>
                  <a:schemeClr val="dk1"/>
                </a:solidFill>
              </a:rPr>
              <a:t>how do we know if a layer is useless?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Is 3-tier, MVC, MVVM, etc. the silver bullet?</a:t>
            </a:r>
            <a:endParaRPr sz="25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2500">
                <a:solidFill>
                  <a:schemeClr val="dk1"/>
                </a:solidFill>
              </a:rPr>
              <a:t>what’s the problem for frameworks like rails/django/phoenix?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Architecture is about getting interface right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9088"/>
            <a:ext cx="15951201" cy="583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0677" y="3324893"/>
            <a:ext cx="108946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0F3F5"/>
              </a:buClr>
              <a:buSzPts val="10000"/>
            </a:pPr>
            <a:r>
              <a:rPr lang="en-US" sz="6600" b="1" dirty="0">
                <a:solidFill>
                  <a:schemeClr val="tx1"/>
                </a:solidFill>
              </a:rPr>
              <a:t>What could we learn </a:t>
            </a:r>
          </a:p>
          <a:p>
            <a:pPr lvl="0">
              <a:buClr>
                <a:srgbClr val="F0F3F5"/>
              </a:buClr>
              <a:buSzPts val="10000"/>
            </a:pPr>
            <a:r>
              <a:rPr lang="en-US" sz="6600" b="1" dirty="0">
                <a:solidFill>
                  <a:schemeClr val="tx1"/>
                </a:solidFill>
              </a:rPr>
              <a:t>from </a:t>
            </a:r>
            <a:r>
              <a:rPr lang="en-US" sz="6600" b="1" dirty="0" err="1">
                <a:solidFill>
                  <a:schemeClr val="tx1"/>
                </a:solidFill>
              </a:rPr>
              <a:t>Deno’s</a:t>
            </a:r>
            <a:r>
              <a:rPr lang="en-US" sz="6600" b="1" dirty="0">
                <a:solidFill>
                  <a:schemeClr val="tx1"/>
                </a:solidFill>
              </a:rPr>
              <a:t> architecture?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7890" y="59690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Tx/>
            </a:pPr>
            <a:r>
              <a:rPr lang="zh-CN" altLang="en-US" sz="2400" kern="12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  <a:cs typeface="+mn-cs"/>
              </a:rPr>
              <a:t>陈天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body" idx="2"/>
          </p:nvPr>
        </p:nvSpPr>
        <p:spPr>
          <a:xfrm>
            <a:off x="508000" y="2225750"/>
            <a:ext cx="7980000" cy="476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Gather as much information as possible, and think about the potential changes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Build necessary abstractions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generics/trait is your friend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And defer decisions…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Software Architecture</a:t>
            </a:r>
            <a:endParaRPr sz="4000" b="1">
              <a:solidFill>
                <a:srgbClr val="27262E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400" y="1804638"/>
            <a:ext cx="7463200" cy="509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body" idx="1"/>
          </p:nvPr>
        </p:nvSpPr>
        <p:spPr>
          <a:xfrm>
            <a:off x="439169" y="5272431"/>
            <a:ext cx="10698300" cy="2614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7200"/>
              <a:t>One more thing</a:t>
            </a:r>
            <a:endParaRPr sz="7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what could we potentially leverage deno?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Using deno as a serverless framework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What could we potentially use deno?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00" y="1729038"/>
            <a:ext cx="10364003" cy="718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Using deno as a serverless framework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What could we potentially use deno?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975" y="1792463"/>
            <a:ext cx="9276042" cy="718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Core concepts before we start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Introduction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2"/>
          </p:nvPr>
        </p:nvSpPr>
        <p:spPr>
          <a:xfrm>
            <a:off x="514200" y="1879875"/>
            <a:ext cx="14870100" cy="6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v8 </a:t>
            </a:r>
            <a:r>
              <a:rPr lang="en-US" sz="2400">
                <a:solidFill>
                  <a:srgbClr val="27262E"/>
                </a:solidFill>
              </a:rPr>
              <a:t>is the javascript runtime that sits in your chrome browser to execute the code in every web page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v8 isolate</a:t>
            </a:r>
            <a:r>
              <a:rPr lang="en-US" sz="2400">
                <a:solidFill>
                  <a:srgbClr val="27262E"/>
                </a:solidFill>
              </a:rPr>
              <a:t> is a sandbox to run JS code in a secure and constrained environment (every chrome tab starts a new v8 isolate)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v8 bindings</a:t>
            </a:r>
            <a:r>
              <a:rPr lang="en-US" sz="2400">
                <a:solidFill>
                  <a:srgbClr val="27262E"/>
                </a:solidFill>
              </a:rPr>
              <a:t> are the external references provided to v8 so that JS code can execute APIs provided by native side - e.g. if you do a TCP listen in JS, which will call something like an “op_listen” from C++ code.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promise</a:t>
            </a:r>
            <a:r>
              <a:rPr lang="en-US" sz="2400">
                <a:solidFill>
                  <a:srgbClr val="27262E"/>
                </a:solidFill>
              </a:rPr>
              <a:t> is a value that could be resolved (or rejected) in a future time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async/await</a:t>
            </a:r>
            <a:r>
              <a:rPr lang="en-US" sz="2400">
                <a:solidFill>
                  <a:srgbClr val="27262E"/>
                </a:solidFill>
              </a:rPr>
              <a:t> is syntactic sugar for using promise in “blocking”, non-callback manner</a:t>
            </a:r>
            <a:endParaRPr sz="2400">
              <a:solidFill>
                <a:srgbClr val="27262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Architecture of Nodejs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Introduction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2"/>
          </p:nvPr>
        </p:nvSpPr>
        <p:spPr>
          <a:xfrm>
            <a:off x="514200" y="1879875"/>
            <a:ext cx="5394600" cy="6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V8 </a:t>
            </a:r>
            <a:r>
              <a:rPr lang="en-US" sz="2400">
                <a:solidFill>
                  <a:srgbClr val="27262E"/>
                </a:solidFill>
              </a:rPr>
              <a:t> as the JS execution engine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Node bindings </a:t>
            </a:r>
            <a:r>
              <a:rPr lang="en-US" sz="2400">
                <a:solidFill>
                  <a:srgbClr val="27262E"/>
                </a:solidFill>
              </a:rPr>
              <a:t>to provide the server side operations for JS code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Libuv</a:t>
            </a:r>
            <a:r>
              <a:rPr lang="en-US" sz="2400">
                <a:solidFill>
                  <a:srgbClr val="27262E"/>
                </a:solidFill>
              </a:rPr>
              <a:t> to handle the event loop for resolving promises (callbacks)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Libio</a:t>
            </a:r>
            <a:r>
              <a:rPr lang="en-US" sz="2400">
                <a:solidFill>
                  <a:srgbClr val="27262E"/>
                </a:solidFill>
              </a:rPr>
              <a:t> to handle thread pool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Stdlib</a:t>
            </a:r>
            <a:r>
              <a:rPr lang="en-US" sz="2400">
                <a:solidFill>
                  <a:srgbClr val="27262E"/>
                </a:solidFill>
              </a:rPr>
              <a:t> as a common foundation for user applications.</a:t>
            </a:r>
            <a:endParaRPr sz="2400">
              <a:solidFill>
                <a:srgbClr val="27262E"/>
              </a:solidFill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9486700" y="8743800"/>
            <a:ext cx="62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Fundamentals of Software Architecture</a:t>
            </a: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200" y="1804638"/>
            <a:ext cx="10042399" cy="50282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10301200" y="6985250"/>
            <a:ext cx="7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The problems of Architecture of Nodejs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Introduction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514200" y="1879875"/>
            <a:ext cx="14870100" cy="6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b="1">
                <a:solidFill>
                  <a:srgbClr val="27262E"/>
                </a:solidFill>
              </a:rPr>
              <a:t>Security </a:t>
            </a:r>
            <a:r>
              <a:rPr lang="en-US" sz="2400">
                <a:solidFill>
                  <a:srgbClr val="27262E"/>
                </a:solidFill>
              </a:rPr>
              <a:t>is totally neglected - nodejs code has all the power as other server-side code, regardless the great security provided by v8 engine </a:t>
            </a:r>
            <a:endParaRPr sz="2400">
              <a:solidFill>
                <a:srgbClr val="27262E"/>
              </a:solidFill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○"/>
            </a:pPr>
            <a:r>
              <a:rPr lang="en-US" sz="2400">
                <a:solidFill>
                  <a:srgbClr val="27262E"/>
                </a:solidFill>
              </a:rPr>
              <a:t>it is a big shame that nodejs app need to be containerized when v8 isolate itself is a sandbox</a:t>
            </a:r>
            <a:endParaRPr sz="2400">
              <a:solidFill>
                <a:srgbClr val="27262E"/>
              </a:solidFill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○"/>
            </a:pPr>
            <a:r>
              <a:rPr lang="en-US" sz="2400">
                <a:solidFill>
                  <a:srgbClr val="27262E"/>
                </a:solidFill>
              </a:rPr>
              <a:t>the bindings could have been built with fine-grained permission system while not</a:t>
            </a:r>
            <a:endParaRPr sz="2400">
              <a:solidFill>
                <a:srgbClr val="27262E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>
                <a:solidFill>
                  <a:srgbClr val="27262E"/>
                </a:solidFill>
              </a:rPr>
              <a:t>No</a:t>
            </a:r>
            <a:r>
              <a:rPr lang="en-US" sz="2400" b="1">
                <a:solidFill>
                  <a:srgbClr val="27262E"/>
                </a:solidFill>
              </a:rPr>
              <a:t> clean separation </a:t>
            </a:r>
            <a:endParaRPr sz="2400">
              <a:solidFill>
                <a:srgbClr val="27262E"/>
              </a:solidFill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○"/>
            </a:pPr>
            <a:r>
              <a:rPr lang="en-US" sz="2400">
                <a:solidFill>
                  <a:srgbClr val="27262E"/>
                </a:solidFill>
              </a:rPr>
              <a:t>adding/removing operations is hard if you’re not a node core developer (or at least good C++/v8 eng)</a:t>
            </a:r>
            <a:endParaRPr sz="2400">
              <a:solidFill>
                <a:srgbClr val="27262E"/>
              </a:solidFill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27262E"/>
              </a:buClr>
              <a:buSzPts val="2400"/>
              <a:buChar char="○"/>
            </a:pPr>
            <a:r>
              <a:rPr lang="en-US" sz="2400">
                <a:solidFill>
                  <a:srgbClr val="27262E"/>
                </a:solidFill>
              </a:rPr>
              <a:t>cannot easily just grab part of the node core and use it as a building block to wrap your own engine</a:t>
            </a:r>
            <a:endParaRPr sz="2400">
              <a:solidFill>
                <a:srgbClr val="27262E"/>
              </a:solidFill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9486700" y="8743800"/>
            <a:ext cx="62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Fundamentals of Software Architecture</a:t>
            </a:r>
            <a:endParaRPr/>
          </a:p>
        </p:txBody>
      </p:sp>
      <p:sp>
        <p:nvSpPr>
          <p:cNvPr id="98" name="Google Shape;98;p12"/>
          <p:cNvSpPr txBox="1"/>
          <p:nvPr/>
        </p:nvSpPr>
        <p:spPr>
          <a:xfrm>
            <a:off x="10301200" y="6985250"/>
            <a:ext cx="7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So, how deno solved this?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Introduction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775" y="1693463"/>
            <a:ext cx="13080094" cy="718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extension/ops: Reconcept v8 bindings to “syscall”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How deno solved this?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2"/>
          </p:nvPr>
        </p:nvSpPr>
        <p:spPr>
          <a:xfrm>
            <a:off x="508000" y="2225750"/>
            <a:ext cx="7959600" cy="5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Concept-wise, it has a strong implication now</a:t>
            </a:r>
            <a:endParaRPr sz="2800">
              <a:solidFill>
                <a:schemeClr val="dk1"/>
              </a:solidFill>
            </a:endParaRPr>
          </a:p>
          <a:p>
            <a:pPr marL="571500" lvl="0" indent="-20637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syscall will be added cautiously</a:t>
            </a:r>
            <a:endParaRPr>
              <a:solidFill>
                <a:schemeClr val="dk1"/>
              </a:solidFill>
            </a:endParaRPr>
          </a:p>
          <a:p>
            <a:pPr marL="571500" lvl="0" indent="-20637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solidFill>
                  <a:schemeClr val="dk1"/>
                </a:solidFill>
              </a:rPr>
              <a:t>3rd party cannot just randomly add a new syscall without your awareness</a:t>
            </a:r>
            <a:endParaRPr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It has its own clearly defined layer</a:t>
            </a:r>
            <a:endParaRPr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adding metrics / permissions / etc. a lot easier</a:t>
            </a:r>
            <a:endParaRPr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rid vs fd, just as ops vs syscall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" name="Google Shape;113;p14"/>
          <p:cNvGrpSpPr/>
          <p:nvPr/>
        </p:nvGrpSpPr>
        <p:grpSpPr>
          <a:xfrm>
            <a:off x="8620000" y="1580062"/>
            <a:ext cx="6733800" cy="3118793"/>
            <a:chOff x="9064700" y="1128916"/>
            <a:chExt cx="6733800" cy="4687800"/>
          </a:xfrm>
        </p:grpSpPr>
        <p:sp>
          <p:nvSpPr>
            <p:cNvPr id="114" name="Google Shape;114;p14"/>
            <p:cNvSpPr/>
            <p:nvPr/>
          </p:nvSpPr>
          <p:spPr>
            <a:xfrm>
              <a:off x="9064700" y="1128916"/>
              <a:ext cx="6733800" cy="4687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9222200" y="1369791"/>
              <a:ext cx="6342600" cy="43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In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computing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, a </a:t>
              </a:r>
              <a:r>
                <a:rPr lang="en-US" sz="1750" b="1">
                  <a:solidFill>
                    <a:srgbClr val="202122"/>
                  </a:solidFill>
                  <a:highlight>
                    <a:srgbClr val="FFFFFF"/>
                  </a:highlight>
                </a:rPr>
                <a:t>system call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(commonly abbreviated to </a:t>
              </a:r>
              <a:r>
                <a:rPr lang="en-US" sz="1750" b="1">
                  <a:solidFill>
                    <a:srgbClr val="202122"/>
                  </a:solidFill>
                  <a:highlight>
                    <a:srgbClr val="FFFFFF"/>
                  </a:highlight>
                </a:rPr>
                <a:t>syscall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) is the programmatic way in which a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computer program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requests a service from the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kernel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of the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operating system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on which it is executed. This may include hardware-related services (for example, accessing a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hard disk drive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or accessing the device's camera), creation and execution of new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processes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, and communication with integral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kernel services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 such as </a:t>
              </a:r>
              <a:r>
                <a:rPr lang="en-US" sz="1750">
                  <a:solidFill>
                    <a:srgbClr val="0645AD"/>
                  </a:solidFill>
                  <a:highlight>
                    <a:srgbClr val="FFFFFF"/>
                  </a:highlight>
                  <a:uFill>
                    <a:noFill/>
                  </a:u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process scheduling</a:t>
              </a:r>
              <a:r>
                <a:rPr lang="en-US" sz="1750">
                  <a:solidFill>
                    <a:srgbClr val="202122"/>
                  </a:solidFill>
                  <a:highlight>
                    <a:srgbClr val="FFFFFF"/>
                  </a:highlight>
                </a:rPr>
                <a:t>. System calls provide an essential interface between a process and the operating system. - </a:t>
              </a:r>
              <a:r>
                <a:rPr lang="en-US" sz="1750" u="sng">
                  <a:solidFill>
                    <a:schemeClr val="accent1"/>
                  </a:solidFill>
                  <a:highlight>
                    <a:srgbClr val="FFFFFF"/>
                  </a:highlight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wikipedia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  <p:pic>
        <p:nvPicPr>
          <p:cNvPr id="116" name="Google Shape;11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20000" y="4815375"/>
            <a:ext cx="6733802" cy="370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Let’s write a “hello world” bindings for node and deno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How deno solved this?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379850" y="1964050"/>
            <a:ext cx="6253500" cy="6079200"/>
            <a:chOff x="379850" y="1964050"/>
            <a:chExt cx="6253500" cy="6079200"/>
          </a:xfrm>
        </p:grpSpPr>
        <p:sp>
          <p:nvSpPr>
            <p:cNvPr id="124" name="Google Shape;124;p15"/>
            <p:cNvSpPr/>
            <p:nvPr/>
          </p:nvSpPr>
          <p:spPr>
            <a:xfrm>
              <a:off x="379850" y="1964050"/>
              <a:ext cx="6253500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727250" y="1964050"/>
              <a:ext cx="5558700" cy="58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#include </a:t>
              </a:r>
              <a:r>
                <a:rPr lang="en-US" sz="1300">
                  <a:solidFill>
                    <a:srgbClr val="388E3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&lt;node.h&gt;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namespace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demo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v8::FunctionCallbackInfo;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v8::Isolate;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v8::Local;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v8::Object;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v8::String;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v8::Value;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void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Method(</a:t>
              </a: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FunctionCallbackInfo&lt;Value&gt;&amp; args)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Isolate* isolate = args.GetIsolate();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args.GetReturnValue().Set(</a:t>
              </a:r>
              <a:r>
                <a:rPr lang="en-US"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::NewFromUtf8(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isolate, </a:t>
              </a:r>
              <a:r>
                <a:rPr lang="en-US" sz="1300">
                  <a:solidFill>
                    <a:srgbClr val="388E3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"world"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).ToLocalChecked());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void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Initialize(Local&lt;Object&gt; exports)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NODE_SET_METHOD(exports, </a:t>
              </a:r>
              <a:r>
                <a:rPr lang="en-US" sz="1300">
                  <a:solidFill>
                    <a:srgbClr val="388E3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"hello"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Method);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NODE_MODULE(NODE_GYP_MODULE_NAME, Initialize)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  </a:t>
              </a:r>
              <a:r>
                <a:rPr lang="en-US" sz="1300">
                  <a:solidFill>
                    <a:srgbClr val="D81B6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// namespace demo</a:t>
              </a:r>
              <a:endParaRPr sz="1800"/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2380950" y="76431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27" name="Google Shape;127;p15"/>
          <p:cNvGrpSpPr/>
          <p:nvPr/>
        </p:nvGrpSpPr>
        <p:grpSpPr>
          <a:xfrm>
            <a:off x="7906750" y="1964050"/>
            <a:ext cx="6253500" cy="6079200"/>
            <a:chOff x="7906750" y="1964050"/>
            <a:chExt cx="6253500" cy="6079200"/>
          </a:xfrm>
        </p:grpSpPr>
        <p:sp>
          <p:nvSpPr>
            <p:cNvPr id="128" name="Google Shape;128;p15"/>
            <p:cNvSpPr/>
            <p:nvPr/>
          </p:nvSpPr>
          <p:spPr>
            <a:xfrm>
              <a:off x="7906750" y="1964050"/>
              <a:ext cx="6253500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8471800" y="3308200"/>
              <a:ext cx="5123400" cy="3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D81B6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// Rust code (“kernel space”)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#[op]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op_hello(name: </a:t>
              </a:r>
              <a:r>
                <a:rPr lang="en-US"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-&gt; </a:t>
              </a:r>
              <a:r>
                <a:rPr lang="en-US"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format!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(“</a:t>
              </a:r>
              <a:r>
                <a:rPr lang="en-US"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{name}”)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D81B6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// JS bootstrap code (“user space”)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en-US" sz="13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window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=&gt;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hello(name) {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Deno.core.opSync(“op_hello”, name);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3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window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.hello = hello;</a:t>
              </a:r>
              <a:endParaRPr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})(</a:t>
              </a:r>
              <a:r>
                <a:rPr lang="en-US"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this</a:t>
              </a:r>
              <a:r>
                <a:rPr lang="en-US"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507998" y="502938"/>
            <a:ext cx="152400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62E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7262E"/>
                </a:solidFill>
              </a:rPr>
              <a:t>permissions: Make javascript(server) safe to run again</a:t>
            </a:r>
            <a:endParaRPr sz="4000" b="1">
              <a:solidFill>
                <a:srgbClr val="27262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</a:rPr>
              <a:t>How deno solved this?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15514342" y="8569483"/>
            <a:ext cx="126900" cy="1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508000" y="2225750"/>
            <a:ext cx="7959600" cy="57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Permission layer limits the behavior of syscall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if user didn’t “allow-net”, “op_listen” would fail</a:t>
            </a:r>
            <a:endParaRPr sz="2800"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By default, no permissions granted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meaning you can only do computational JS</a:t>
            </a:r>
            <a:endParaRPr>
              <a:solidFill>
                <a:schemeClr val="dk1"/>
              </a:solidFill>
            </a:endParaRPr>
          </a:p>
          <a:p>
            <a:pPr marL="158750" lvl="0" indent="-2222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One could build a RBAC on top of this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admin user’s script can do read/write/net for *</a:t>
            </a:r>
            <a:endParaRPr sz="2800">
              <a:solidFill>
                <a:schemeClr val="dk1"/>
              </a:solidFill>
            </a:endParaRPr>
          </a:p>
          <a:p>
            <a:pPr marL="457200" lvl="0" indent="-225425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standard user’s script can do read/write/net for xyz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3500" y="1704123"/>
            <a:ext cx="6253500" cy="6189235"/>
            <a:chOff x="7906750" y="2127064"/>
            <a:chExt cx="6253500" cy="6079201"/>
          </a:xfrm>
        </p:grpSpPr>
        <p:sp>
          <p:nvSpPr>
            <p:cNvPr id="138" name="Google Shape;138;p16"/>
            <p:cNvSpPr/>
            <p:nvPr/>
          </p:nvSpPr>
          <p:spPr>
            <a:xfrm>
              <a:off x="7906750" y="2127064"/>
              <a:ext cx="6253500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8261350" y="2127065"/>
              <a:ext cx="5544300" cy="60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Permissions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read: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write: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net: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NetDescriptor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env: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EnvDescriptor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run: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RunDescriptor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ffi: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FfiDescriptor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hrtime: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UnitPermission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UnaryPermission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Eq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+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 {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name: &amp;</a:t>
              </a:r>
              <a:r>
                <a:rPr lang="en-US" sz="12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'static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description: &amp;</a:t>
              </a:r>
              <a:r>
                <a:rPr lang="en-US" sz="1200">
                  <a:solidFill>
                    <a:srgbClr val="C5392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'static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global_state: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PermissionState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granted_list: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HashSet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denied_list: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HashSet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prompt: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bool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PathBuf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PathBuf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NetDescriptor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pub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2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Option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en-US"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u16</a:t>
              </a:r>
              <a:r>
                <a:rPr lang="en-US"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&gt;);</a:t>
              </a:r>
              <a:endParaRPr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01A"/>
      </a:accent1>
      <a:accent2>
        <a:srgbClr val="F29A38"/>
      </a:accent2>
      <a:accent3>
        <a:srgbClr val="BFBFBF"/>
      </a:accent3>
      <a:accent4>
        <a:srgbClr val="7E7E7E"/>
      </a:accent4>
      <a:accent5>
        <a:srgbClr val="707C86"/>
      </a:accent5>
      <a:accent6>
        <a:srgbClr val="2626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01A"/>
      </a:accent1>
      <a:accent2>
        <a:srgbClr val="F29A38"/>
      </a:accent2>
      <a:accent3>
        <a:srgbClr val="BFBFBF"/>
      </a:accent3>
      <a:accent4>
        <a:srgbClr val="7E7E7E"/>
      </a:accent4>
      <a:accent5>
        <a:srgbClr val="707C86"/>
      </a:accent5>
      <a:accent6>
        <a:srgbClr val="2626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1536</Words>
  <Application>Microsoft Macintosh PowerPoint</Application>
  <PresentationFormat>Custom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Proxima Nova Lt</vt:lpstr>
      <vt:lpstr>Proxima Nova Rg</vt:lpstr>
      <vt:lpstr>等线</vt:lpstr>
      <vt:lpstr>Arial</vt:lpstr>
      <vt:lpstr>Roboto Mono</vt:lpstr>
      <vt:lpstr>等线 Light</vt:lpstr>
      <vt:lpstr>Office Theme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Tyr Chen</cp:lastModifiedBy>
  <cp:revision>1</cp:revision>
  <dcterms:modified xsi:type="dcterms:W3CDTF">2022-07-17T17:00:57Z</dcterms:modified>
</cp:coreProperties>
</file>